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2.bin" ContentType="application/vnd.ms-office.activeX"/>
  <Override PartName="/ppt/notesSlides/notesSlide7.xml" ContentType="application/vnd.openxmlformats-officedocument.presentationml.notesSlide+xml"/>
  <Override PartName="/ppt/activeX/activeX3.bin" ContentType="application/vnd.ms-office.activeX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bin" ContentType="application/vnd.ms-office.activeX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  <p:sldMasterId id="2147483825" r:id="rId2"/>
  </p:sldMasterIdLst>
  <p:notesMasterIdLst>
    <p:notesMasterId r:id="rId22"/>
  </p:notesMasterIdLst>
  <p:handoutMasterIdLst>
    <p:handoutMasterId r:id="rId23"/>
  </p:handoutMasterIdLst>
  <p:sldIdLst>
    <p:sldId id="482" r:id="rId3"/>
    <p:sldId id="470" r:id="rId4"/>
    <p:sldId id="471" r:id="rId5"/>
    <p:sldId id="472" r:id="rId6"/>
    <p:sldId id="480" r:id="rId7"/>
    <p:sldId id="442" r:id="rId8"/>
    <p:sldId id="443" r:id="rId9"/>
    <p:sldId id="473" r:id="rId10"/>
    <p:sldId id="476" r:id="rId11"/>
    <p:sldId id="447" r:id="rId12"/>
    <p:sldId id="485" r:id="rId13"/>
    <p:sldId id="486" r:id="rId14"/>
    <p:sldId id="481" r:id="rId15"/>
    <p:sldId id="484" r:id="rId16"/>
    <p:sldId id="513" r:id="rId17"/>
    <p:sldId id="515" r:id="rId18"/>
    <p:sldId id="516" r:id="rId19"/>
    <p:sldId id="514" r:id="rId20"/>
    <p:sldId id="51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  <a:srgbClr val="0000FF"/>
    <a:srgbClr val="CC0000"/>
    <a:srgbClr val="FF0000"/>
    <a:srgbClr val="00FFFF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4" autoAdjust="0"/>
    <p:restoredTop sz="94358" autoAdjust="0"/>
  </p:normalViewPr>
  <p:slideViewPr>
    <p:cSldViewPr>
      <p:cViewPr>
        <p:scale>
          <a:sx n="60" d="100"/>
          <a:sy n="60" d="100"/>
        </p:scale>
        <p:origin x="-166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7BA9738-B73B-4F37-BB4A-769E6DBEF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D51D370-61E3-4B19-9E21-96ED7BDEE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34FDC-9E37-4A1A-999E-AAFBF54FC56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79E35-8AEB-4986-9DB5-B4541B2CC38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58A7A-3E6E-47BC-ADF1-F7CF041D7D8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6BEE3-24DE-477F-BFBC-D20DD2B9E13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28579-31E5-4CA8-9838-538C42C76E7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easiest thing to do is to plug in 1 and -1 (or 2 and -2)</a:t>
            </a:r>
          </a:p>
          <a:p>
            <a:pPr eaLnBrk="1" hangingPunct="1"/>
            <a:r>
              <a:rPr lang="en-US" smtClean="0"/>
              <a:t>if you get the same y, then it’s Even.</a:t>
            </a:r>
          </a:p>
          <a:p>
            <a:pPr eaLnBrk="1" hangingPunct="1"/>
            <a:r>
              <a:rPr lang="en-US" smtClean="0"/>
              <a:t>If you get the opposite y, then it’s Odd.</a:t>
            </a:r>
          </a:p>
          <a:p>
            <a:pPr eaLnBrk="1" hangingPunct="1"/>
            <a:r>
              <a:rPr lang="en-US" smtClean="0"/>
              <a:t>If you get different y’s, then it’s Neither.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http://www.polleverywhere.com/multiple_choice_polls/LTk5NzgyMzU1Mw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http://www.polleverywhere.com/multiple_choice_polls/MjA3Mjk1MDE2Mg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http://www.polleverywhere.com/multiple_choice_polls/MTQyMjIwODk0Mg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4F01-C1C7-4AB3-B750-76A4EC298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6B56-259A-4E77-85B7-CA8D4E130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47EB-6685-4A79-A404-C09E24375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9193E-FC5B-4492-AD90-384B5935C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9F4B-08B9-4295-BC0F-81250727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0A1C-A878-49C7-80E9-967A6E85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F3DD-AA43-4AD0-AE90-D35F1606A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5321-5A87-4F23-AE89-24C4FB612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AAF6-0EF8-4826-86F1-6774CE1A6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3E85-9C5B-4BDA-A6A5-D45E80E6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3CAF-2470-4609-B1B1-09A8617E6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E9AF-39D2-449A-AC38-095EEDAD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6725E-78BE-4031-927F-70523C4C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ABEF-5DAD-4F6C-BCF2-8864B48D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D907F-357F-4257-A834-F8FAC5A2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06CC-ACD6-4E69-9022-0E6B87D22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C0A26-7EEE-40A8-AFA1-B4F863CBB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5E9A-520E-4AD7-A722-A91F46AF5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DDE6-F700-43FE-B75A-3C9DEC69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89C8-73D5-4B3F-8567-5573B7B04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F770C-6A57-4602-87FF-432D85A2F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F42B7-DD0E-4D21-A1DB-114566D0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3250-8AAD-4118-BA5A-E04937CA9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8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8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8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1908C7D4-5497-432A-A90A-816F92EA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70" r:id="rId3"/>
    <p:sldLayoutId id="2147484571" r:id="rId4"/>
    <p:sldLayoutId id="2147484572" r:id="rId5"/>
    <p:sldLayoutId id="2147484573" r:id="rId6"/>
    <p:sldLayoutId id="2147484574" r:id="rId7"/>
    <p:sldLayoutId id="2147484575" r:id="rId8"/>
    <p:sldLayoutId id="2147484576" r:id="rId9"/>
    <p:sldLayoutId id="2147484577" r:id="rId10"/>
    <p:sldLayoutId id="2147484578" r:id="rId11"/>
    <p:sldLayoutId id="2147484579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075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6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7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8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9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067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68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69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0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1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057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58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59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  <p:sldLayoutId id="2147484587" r:id="rId8"/>
    <p:sldLayoutId id="2147484588" r:id="rId9"/>
    <p:sldLayoutId id="2147484589" r:id="rId10"/>
    <p:sldLayoutId id="214748459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TI%20Education\TI%20InterActive!\TIIimagefile26060.gif" TargetMode="External"/><Relationship Id="rId7" Type="http://schemas.openxmlformats.org/officeDocument/2006/relationships/image" Target="file:///C:\Program%20Files\TI%20Education\TI%20InterActive!\TIIimagefile26438.g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file:///C:\Program%20Files\TI%20Education\TI%20InterActive!\TIIimagefile26292.gif" TargetMode="Externa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Even and Odd Functions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182563" y="1295400"/>
          <a:ext cx="3519487" cy="879475"/>
        </p:xfrm>
        <a:graphic>
          <a:graphicData uri="http://schemas.openxmlformats.org/presentationml/2006/ole">
            <p:oleObj spid="_x0000_s61442" name="Equation" r:id="rId3" imgW="914400" imgH="228600" progId="Equation.DSMT4">
              <p:embed/>
            </p:oleObj>
          </a:graphicData>
        </a:graphic>
      </p:graphicFrame>
      <p:sp>
        <p:nvSpPr>
          <p:cNvPr id="61443" name="Line 6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12876" name="WordArt 12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graphicFrame>
        <p:nvGraphicFramePr>
          <p:cNvPr id="61445" name="Object 14"/>
          <p:cNvGraphicFramePr>
            <a:graphicFrameLocks noChangeAspect="1"/>
          </p:cNvGraphicFramePr>
          <p:nvPr/>
        </p:nvGraphicFramePr>
        <p:xfrm>
          <a:off x="4618038" y="1295400"/>
          <a:ext cx="3275012" cy="879475"/>
        </p:xfrm>
        <a:graphic>
          <a:graphicData uri="http://schemas.openxmlformats.org/presentationml/2006/ole">
            <p:oleObj spid="_x0000_s61445" name="Equation" r:id="rId4" imgW="850900" imgH="228600" progId="Equation.DSMT4">
              <p:embed/>
            </p:oleObj>
          </a:graphicData>
        </a:graphic>
      </p:graphicFrame>
      <p:sp>
        <p:nvSpPr>
          <p:cNvPr id="2212879" name="WordArt 15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144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3581400" y="13716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133600"/>
            <a:ext cx="1714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00" y="1273175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76" grpId="0" animBg="1"/>
      <p:bldP spid="2212879" grpId="0" animBg="1"/>
      <p:bldP spid="221288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6"/>
          <p:cNvSpPr>
            <a:spLocks noChangeShapeType="1"/>
          </p:cNvSpPr>
          <p:nvPr/>
        </p:nvSpPr>
        <p:spPr bwMode="auto">
          <a:xfrm>
            <a:off x="27432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6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8305800" y="1196975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76200" y="1219200"/>
          <a:ext cx="2266950" cy="838200"/>
        </p:xfrm>
        <a:graphic>
          <a:graphicData uri="http://schemas.openxmlformats.org/presentationml/2006/ole">
            <p:oleObj spid="_x0000_s62470" name="Equation" r:id="rId4" imgW="698197" imgH="253890" progId="Equation.DSMT4">
              <p:embed/>
            </p:oleObj>
          </a:graphicData>
        </a:graphic>
      </p:graphicFrame>
      <p:graphicFrame>
        <p:nvGraphicFramePr>
          <p:cNvPr id="62471" name="Object 5"/>
          <p:cNvGraphicFramePr>
            <a:graphicFrameLocks noChangeAspect="1"/>
          </p:cNvGraphicFramePr>
          <p:nvPr/>
        </p:nvGraphicFramePr>
        <p:xfrm>
          <a:off x="3048000" y="1219200"/>
          <a:ext cx="2266950" cy="838200"/>
        </p:xfrm>
        <a:graphic>
          <a:graphicData uri="http://schemas.openxmlformats.org/presentationml/2006/ole">
            <p:oleObj spid="_x0000_s62471" name="Equation" r:id="rId5" imgW="698197" imgH="253890" progId="Equation.DSMT4">
              <p:embed/>
            </p:oleObj>
          </a:graphicData>
        </a:graphic>
      </p:graphicFrame>
      <p:graphicFrame>
        <p:nvGraphicFramePr>
          <p:cNvPr id="62472" name="Object 4"/>
          <p:cNvGraphicFramePr>
            <a:graphicFrameLocks noChangeAspect="1"/>
          </p:cNvGraphicFramePr>
          <p:nvPr/>
        </p:nvGraphicFramePr>
        <p:xfrm>
          <a:off x="5715000" y="1219200"/>
          <a:ext cx="2762250" cy="838200"/>
        </p:xfrm>
        <a:graphic>
          <a:graphicData uri="http://schemas.openxmlformats.org/presentationml/2006/ole">
            <p:oleObj spid="_x0000_s62472" name="Equation" r:id="rId6" imgW="850531" imgH="253890" progId="Equation.DSMT4">
              <p:embed/>
            </p:oleObj>
          </a:graphicData>
        </a:graphic>
      </p:graphicFrame>
      <p:sp>
        <p:nvSpPr>
          <p:cNvPr id="624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4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5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2476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2477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ODD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32004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6"/>
          <p:cNvSpPr>
            <a:spLocks noChangeShapeType="1"/>
          </p:cNvSpPr>
          <p:nvPr/>
        </p:nvSpPr>
        <p:spPr bwMode="auto">
          <a:xfrm>
            <a:off x="25908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7924800" y="1158875"/>
            <a:ext cx="152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     </a:t>
            </a:r>
            <a:r>
              <a:rPr lang="en-US" sz="4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498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neither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graphicFrame>
        <p:nvGraphicFramePr>
          <p:cNvPr id="63502" name="Object 7"/>
          <p:cNvGraphicFramePr>
            <a:graphicFrameLocks noChangeAspect="1"/>
          </p:cNvGraphicFramePr>
          <p:nvPr/>
        </p:nvGraphicFramePr>
        <p:xfrm>
          <a:off x="0" y="1343025"/>
          <a:ext cx="2513013" cy="714375"/>
        </p:xfrm>
        <a:graphic>
          <a:graphicData uri="http://schemas.openxmlformats.org/presentationml/2006/ole">
            <p:oleObj spid="_x0000_s63502" name="Equation" r:id="rId4" imgW="901309" imgH="253890" progId="Equation.DSMT4">
              <p:embed/>
            </p:oleObj>
          </a:graphicData>
        </a:graphic>
      </p:graphicFrame>
      <p:graphicFrame>
        <p:nvGraphicFramePr>
          <p:cNvPr id="63503" name="Object 6"/>
          <p:cNvGraphicFramePr>
            <a:graphicFrameLocks noChangeAspect="1"/>
          </p:cNvGraphicFramePr>
          <p:nvPr/>
        </p:nvGraphicFramePr>
        <p:xfrm>
          <a:off x="2590800" y="1295400"/>
          <a:ext cx="2743200" cy="685800"/>
        </p:xfrm>
        <a:graphic>
          <a:graphicData uri="http://schemas.openxmlformats.org/presentationml/2006/ole">
            <p:oleObj spid="_x0000_s63503" name="Equation" r:id="rId5" imgW="1028254" imgH="253890" progId="Equation.DSMT4">
              <p:embed/>
            </p:oleObj>
          </a:graphicData>
        </a:graphic>
      </p:graphicFrame>
      <p:graphicFrame>
        <p:nvGraphicFramePr>
          <p:cNvPr id="63504" name="Object 5"/>
          <p:cNvGraphicFramePr>
            <a:graphicFrameLocks noChangeAspect="1"/>
          </p:cNvGraphicFramePr>
          <p:nvPr/>
        </p:nvGraphicFramePr>
        <p:xfrm>
          <a:off x="5562600" y="1266825"/>
          <a:ext cx="3095625" cy="714375"/>
        </p:xfrm>
        <a:graphic>
          <a:graphicData uri="http://schemas.openxmlformats.org/presentationml/2006/ole">
            <p:oleObj spid="_x0000_s63504" name="Equation" r:id="rId6" imgW="1117115" imgH="253890" progId="Equation.DSMT4">
              <p:embed/>
            </p:oleObj>
          </a:graphicData>
        </a:graphic>
      </p:graphicFrame>
      <p:sp>
        <p:nvSpPr>
          <p:cNvPr id="635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63506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7" name="Rectangle 10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-66654" bIns="0" anchor="ctr">
            <a:spAutoFit/>
          </a:bodyPr>
          <a:lstStyle/>
          <a:p>
            <a:endParaRPr lang="en-US"/>
          </a:p>
        </p:txBody>
      </p:sp>
      <p:sp>
        <p:nvSpPr>
          <p:cNvPr id="63508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105400" y="10668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baseline="30000">
                <a:solidFill>
                  <a:srgbClr val="FF0000"/>
                </a:solidFill>
                <a:latin typeface="Century Gothic" pitchFamily="34" charset="0"/>
              </a:rPr>
              <a:t>1</a:t>
            </a:r>
            <a:endParaRPr lang="en-US" sz="40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3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pic>
        <p:nvPicPr>
          <p:cNvPr id="64518" name="Picture 8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9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685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03950" y="1797050"/>
            <a:ext cx="59848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9100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[image]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914400"/>
            <a:ext cx="2997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 descr="[image]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048000" y="914400"/>
            <a:ext cx="28479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[image]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19800" y="914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Line 3"/>
          <p:cNvSpPr>
            <a:spLocks noChangeShapeType="1"/>
          </p:cNvSpPr>
          <p:nvPr/>
        </p:nvSpPr>
        <p:spPr bwMode="auto">
          <a:xfrm>
            <a:off x="30480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228600" y="43434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32766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/>
              </a:rPr>
              <a:t>Neither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21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-130175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547" name="Line 3"/>
          <p:cNvSpPr>
            <a:spLocks noChangeShapeType="1"/>
          </p:cNvSpPr>
          <p:nvPr/>
        </p:nvSpPr>
        <p:spPr bwMode="auto">
          <a:xfrm>
            <a:off x="60198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62484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39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Texting response…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Rounded Rectangle 7"/>
          <p:cNvSpPr/>
          <p:nvPr/>
        </p:nvSpPr>
        <p:spPr>
          <a:xfrm>
            <a:off x="-1722120" y="3722688"/>
            <a:ext cx="1630680" cy="2057400"/>
          </a:xfrm>
          <a:prstGeom prst="roundRect">
            <a:avLst>
              <a:gd name="adj" fmla="val 11341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Don’t forget: You can copy-paste this slide into other presentations, and move or resize the poll.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-1722120" y="2971800"/>
            <a:ext cx="1630680" cy="54864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p:control spid="118786" name="ShockwaveFlash1" r:id="rId2" imgW="5896798" imgH="3691332"/>
    </p:controls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Rounded Rectangle 7"/>
          <p:cNvSpPr/>
          <p:nvPr/>
        </p:nvSpPr>
        <p:spPr>
          <a:xfrm>
            <a:off x="-1722120" y="3722688"/>
            <a:ext cx="1630680" cy="2057400"/>
          </a:xfrm>
          <a:prstGeom prst="roundRect">
            <a:avLst>
              <a:gd name="adj" fmla="val 11341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Don’t forget: You can copy-paste this slide into other presentations, and move or resize the poll.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-1722120" y="2971800"/>
            <a:ext cx="1630680" cy="54864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p:control spid="119810" name="ShockwaveFlash1" r:id="rId2" imgW="5896798" imgH="3691332"/>
    </p:controls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Rounded Rectangle 7"/>
          <p:cNvSpPr/>
          <p:nvPr/>
        </p:nvSpPr>
        <p:spPr>
          <a:xfrm>
            <a:off x="-1722120" y="3722688"/>
            <a:ext cx="1630680" cy="2057400"/>
          </a:xfrm>
          <a:prstGeom prst="roundRect">
            <a:avLst>
              <a:gd name="adj" fmla="val 11341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Don’t forget: You can copy-paste this slide into other presentations, and move or resize the poll.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-1722120" y="2971800"/>
            <a:ext cx="1630680" cy="54864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p:control spid="117762" name="ShockwaveFlash1" r:id="rId2" imgW="5896798" imgH="3691332"/>
    </p:controls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Complete the sheet and turn in for a grade.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Algebraically</a:t>
            </a:r>
          </a:p>
        </p:txBody>
      </p:sp>
      <p:sp>
        <p:nvSpPr>
          <p:cNvPr id="2248707" name="Text Box 3"/>
          <p:cNvSpPr txBox="1">
            <a:spLocks noChangeArrowheads="1"/>
          </p:cNvSpPr>
          <p:nvPr/>
        </p:nvSpPr>
        <p:spPr bwMode="auto">
          <a:xfrm>
            <a:off x="0" y="776288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8" name="Text Box 4"/>
          <p:cNvSpPr txBox="1">
            <a:spLocks noChangeArrowheads="1"/>
          </p:cNvSpPr>
          <p:nvPr/>
        </p:nvSpPr>
        <p:spPr bwMode="auto">
          <a:xfrm>
            <a:off x="0" y="2895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48709" name="Text Box 5"/>
          <p:cNvSpPr txBox="1">
            <a:spLocks noChangeArrowheads="1"/>
          </p:cNvSpPr>
          <p:nvPr/>
        </p:nvSpPr>
        <p:spPr bwMode="auto">
          <a:xfrm>
            <a:off x="0" y="1614488"/>
            <a:ext cx="8991600" cy="5191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Century Gothic" pitchFamily="34" charset="0"/>
              </a:rPr>
              <a:t>All of the exponents of the variable are even.</a:t>
            </a:r>
          </a:p>
        </p:txBody>
      </p:sp>
      <p:sp>
        <p:nvSpPr>
          <p:cNvPr id="2248710" name="Text Box 6"/>
          <p:cNvSpPr txBox="1">
            <a:spLocks noChangeArrowheads="1"/>
          </p:cNvSpPr>
          <p:nvPr/>
        </p:nvSpPr>
        <p:spPr bwMode="auto">
          <a:xfrm>
            <a:off x="0" y="3810000"/>
            <a:ext cx="8915400" cy="5191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Century Gothic" pitchFamily="34" charset="0"/>
              </a:rPr>
              <a:t>All of the exponents of the variable are odd.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8768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7030A0"/>
                </a:solidFill>
                <a:latin typeface="Century Gothic" pitchFamily="34" charset="0"/>
              </a:rPr>
              <a:t>neither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791200"/>
            <a:ext cx="8915400" cy="5191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7030A0"/>
                </a:solidFill>
                <a:latin typeface="Century Gothic" pitchFamily="34" charset="0"/>
              </a:rPr>
              <a:t>The exponents are a mixture of odd and even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autoUpdateAnimBg="0"/>
      <p:bldP spid="2248708" grpId="0" autoUpdateAnimBg="0"/>
      <p:bldP spid="2248709" grpId="0" animBg="1"/>
      <p:bldP spid="2248710" grpId="0" animBg="1"/>
      <p:bldP spid="7" grpId="0" autoUpdateAnimBg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6400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  <a:latin typeface="Century Gothic" pitchFamily="34" charset="0"/>
              </a:rPr>
              <a:t>BEWARE OF CONSTANTS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3717925"/>
            <a:ext cx="8534400" cy="26066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>
                <a:latin typeface="Century Gothic" pitchFamily="34" charset="0"/>
              </a:rPr>
              <a:t>All constants really have a x</a:t>
            </a:r>
            <a:r>
              <a:rPr lang="en-US" sz="8000" b="1" baseline="30000">
                <a:latin typeface="Century Gothic" pitchFamily="34" charset="0"/>
              </a:rPr>
              <a:t>0</a:t>
            </a:r>
            <a:endParaRPr lang="en-US" sz="8000" b="1">
              <a:latin typeface="Century Gothic" pitchFamily="34" charset="0"/>
            </a:endParaRPr>
          </a:p>
        </p:txBody>
      </p:sp>
      <p:pic>
        <p:nvPicPr>
          <p:cNvPr id="54276" name="Picture 6" descr="MCj01047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3075"/>
            <a:ext cx="170656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62642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0" b="1">
                <a:latin typeface="Century Gothic" pitchFamily="34" charset="0"/>
              </a:rPr>
              <a:t>x</a:t>
            </a:r>
            <a:r>
              <a:rPr lang="en-US" sz="20000" b="1" baseline="30000">
                <a:latin typeface="Century Gothic" pitchFamily="34" charset="0"/>
              </a:rPr>
              <a:t>0 </a:t>
            </a:r>
            <a:r>
              <a:rPr lang="en-US" sz="20000" b="1">
                <a:latin typeface="Century Gothic" pitchFamily="34" charset="0"/>
              </a:rPr>
              <a:t>is EVEN!!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Graphically</a:t>
            </a:r>
          </a:p>
        </p:txBody>
      </p:sp>
      <p:sp>
        <p:nvSpPr>
          <p:cNvPr id="2264067" name="Text Box 3"/>
          <p:cNvSpPr txBox="1">
            <a:spLocks noChangeArrowheads="1"/>
          </p:cNvSpPr>
          <p:nvPr/>
        </p:nvSpPr>
        <p:spPr bwMode="auto">
          <a:xfrm>
            <a:off x="0" y="11430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0000FF"/>
                </a:solidFill>
                <a:latin typeface="Century Gothic" pitchFamily="34" charset="0"/>
              </a:rPr>
              <a:t>even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8" name="Text Box 4"/>
          <p:cNvSpPr txBox="1">
            <a:spLocks noChangeArrowheads="1"/>
          </p:cNvSpPr>
          <p:nvPr/>
        </p:nvSpPr>
        <p:spPr bwMode="auto">
          <a:xfrm>
            <a:off x="0" y="38862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Century Gothic" pitchFamily="34" charset="0"/>
              </a:rPr>
              <a:t>A function is </a:t>
            </a:r>
            <a:r>
              <a:rPr lang="en-US" sz="4400" b="1" u="sng">
                <a:solidFill>
                  <a:srgbClr val="990000"/>
                </a:solidFill>
                <a:latin typeface="Century Gothic" pitchFamily="34" charset="0"/>
              </a:rPr>
              <a:t>odd </a:t>
            </a:r>
            <a:r>
              <a:rPr lang="en-US" sz="4400" b="1">
                <a:latin typeface="Century Gothic" pitchFamily="34" charset="0"/>
              </a:rPr>
              <a:t>if</a:t>
            </a:r>
            <a:endParaRPr lang="en-US" sz="4400" b="1" i="1">
              <a:latin typeface="Century Gothic" pitchFamily="34" charset="0"/>
            </a:endParaRPr>
          </a:p>
        </p:txBody>
      </p:sp>
      <p:sp>
        <p:nvSpPr>
          <p:cNvPr id="2264069" name="Text Box 5"/>
          <p:cNvSpPr txBox="1">
            <a:spLocks noChangeArrowheads="1"/>
          </p:cNvSpPr>
          <p:nvPr/>
        </p:nvSpPr>
        <p:spPr bwMode="auto">
          <a:xfrm>
            <a:off x="0" y="1981200"/>
            <a:ext cx="8686800" cy="1092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Century Gothic" pitchFamily="34" charset="0"/>
              </a:rPr>
              <a:t>The graph reflects across the y-axis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latin typeface="Century Gothic" pitchFamily="34" charset="0"/>
              </a:rPr>
              <a:t>(means you can fold it hotdog style and it would match up).</a:t>
            </a:r>
          </a:p>
        </p:txBody>
      </p:sp>
      <p:sp>
        <p:nvSpPr>
          <p:cNvPr id="2264070" name="Text Box 6"/>
          <p:cNvSpPr txBox="1">
            <a:spLocks noChangeArrowheads="1"/>
          </p:cNvSpPr>
          <p:nvPr/>
        </p:nvSpPr>
        <p:spPr bwMode="auto">
          <a:xfrm>
            <a:off x="0" y="4695825"/>
            <a:ext cx="8915400" cy="19240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0000"/>
                </a:solidFill>
                <a:latin typeface="Century Gothic" pitchFamily="34" charset="0"/>
              </a:rPr>
              <a:t>The graph has 180</a:t>
            </a:r>
            <a:r>
              <a:rPr lang="en-US" sz="3200" b="1" dirty="0">
                <a:solidFill>
                  <a:srgbClr val="990000"/>
                </a:solidFill>
                <a:latin typeface="Century Gothic" pitchFamily="34" charset="0"/>
                <a:sym typeface="Symbol" pitchFamily="18" charset="2"/>
              </a:rPr>
              <a:t> </a:t>
            </a:r>
            <a:r>
              <a:rPr lang="en-US" sz="3200" b="1" dirty="0">
                <a:solidFill>
                  <a:srgbClr val="990000"/>
                </a:solidFill>
                <a:latin typeface="Century Gothic" pitchFamily="34" charset="0"/>
              </a:rPr>
              <a:t>rotational symmetry about the ORIGIN 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b="1" i="1" dirty="0">
                <a:solidFill>
                  <a:srgbClr val="990000"/>
                </a:solidFill>
                <a:latin typeface="Century Gothic" pitchFamily="34" charset="0"/>
              </a:rPr>
              <a:t>(means you could turn it upside-down &amp; it would still look the same...it must go through the origin).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6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6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7" grpId="0" autoUpdateAnimBg="0"/>
      <p:bldP spid="2264068" grpId="0" autoUpdateAnimBg="0"/>
      <p:bldP spid="2264069" grpId="0" animBg="1"/>
      <p:bldP spid="22640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33400" y="1752600"/>
          <a:ext cx="6705600" cy="1778000"/>
        </p:xfrm>
        <a:graphic>
          <a:graphicData uri="http://schemas.openxmlformats.org/presentationml/2006/ole">
            <p:oleObj spid="_x0000_s57346" name="MathType Equation" r:id="rId3" imgW="863225" imgH="228501" progId="Equation">
              <p:embed/>
            </p:oleObj>
          </a:graphicData>
        </a:graphic>
      </p:graphicFrame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1371600" y="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Ex. 1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7757" name="WordArt 13"/>
          <p:cNvSpPr>
            <a:spLocks noChangeArrowheads="1" noChangeShapeType="1" noTextEdit="1"/>
          </p:cNvSpPr>
          <p:nvPr/>
        </p:nvSpPr>
        <p:spPr bwMode="auto">
          <a:xfrm>
            <a:off x="2133600" y="3733800"/>
            <a:ext cx="45720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ODD</a:t>
            </a:r>
          </a:p>
        </p:txBody>
      </p:sp>
      <p:sp>
        <p:nvSpPr>
          <p:cNvPr id="2207760" name="Text Box 16"/>
          <p:cNvSpPr txBox="1">
            <a:spLocks noChangeArrowheads="1"/>
          </p:cNvSpPr>
          <p:nvPr/>
        </p:nvSpPr>
        <p:spPr bwMode="auto">
          <a:xfrm>
            <a:off x="6858000" y="1905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7757" grpId="0" animBg="1"/>
      <p:bldP spid="22077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3"/>
          <p:cNvGraphicFramePr>
            <a:graphicFrameLocks noChangeAspect="1"/>
          </p:cNvGraphicFramePr>
          <p:nvPr/>
        </p:nvGraphicFramePr>
        <p:xfrm>
          <a:off x="0" y="1371600"/>
          <a:ext cx="7467600" cy="2005013"/>
        </p:xfrm>
        <a:graphic>
          <a:graphicData uri="http://schemas.openxmlformats.org/presentationml/2006/ole">
            <p:oleObj spid="_x0000_s58370" name="MathType Equation" r:id="rId3" imgW="850900" imgH="228600" progId="Equation">
              <p:embed/>
            </p:oleObj>
          </a:graphicData>
        </a:graphic>
      </p:graphicFrame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1600200" y="838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Algebraically</a:t>
            </a:r>
          </a:p>
        </p:txBody>
      </p:sp>
      <p:sp>
        <p:nvSpPr>
          <p:cNvPr id="2208780" name="WordArt 12"/>
          <p:cNvSpPr>
            <a:spLocks noChangeArrowheads="1" noChangeShapeType="1" noTextEdit="1"/>
          </p:cNvSpPr>
          <p:nvPr/>
        </p:nvSpPr>
        <p:spPr bwMode="auto">
          <a:xfrm>
            <a:off x="2133600" y="41910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8374" name="Rectangle 13"/>
          <p:cNvSpPr>
            <a:spLocks noChangeArrowheads="1"/>
          </p:cNvSpPr>
          <p:nvPr/>
        </p:nvSpPr>
        <p:spPr bwMode="auto">
          <a:xfrm>
            <a:off x="152400" y="152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2</a:t>
            </a:r>
          </a:p>
        </p:txBody>
      </p:sp>
      <p:sp>
        <p:nvSpPr>
          <p:cNvPr id="2208782" name="Text Box 14"/>
          <p:cNvSpPr txBox="1">
            <a:spLocks noChangeArrowheads="1"/>
          </p:cNvSpPr>
          <p:nvPr/>
        </p:nvSpPr>
        <p:spPr bwMode="auto">
          <a:xfrm>
            <a:off x="7162800" y="2041525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sz="6000" b="1" baseline="30000">
                <a:solidFill>
                  <a:srgbClr val="FF0000"/>
                </a:solidFill>
                <a:latin typeface="Century Gothic" pitchFamily="34" charset="0"/>
              </a:rPr>
              <a:t>0</a:t>
            </a:r>
            <a:endParaRPr lang="en-US" sz="6000" b="1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208783" name="Picture 15" descr="MCj010472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819400"/>
            <a:ext cx="20716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8780" grpId="0" animBg="1"/>
      <p:bldP spid="22087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152400"/>
            <a:ext cx="7772400" cy="3810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Ex. 3</a:t>
            </a:r>
          </a:p>
        </p:txBody>
      </p:sp>
      <p:sp>
        <p:nvSpPr>
          <p:cNvPr id="2256909" name="WordArt 13"/>
          <p:cNvSpPr>
            <a:spLocks noChangeArrowheads="1" noChangeShapeType="1" noTextEdit="1"/>
          </p:cNvSpPr>
          <p:nvPr/>
        </p:nvSpPr>
        <p:spPr bwMode="auto">
          <a:xfrm>
            <a:off x="4648200" y="37338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EVEN</a:t>
            </a:r>
          </a:p>
        </p:txBody>
      </p:sp>
      <p:sp>
        <p:nvSpPr>
          <p:cNvPr id="59397" name="Text Box 18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59398" name="Text Box 19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533400" y="3733800"/>
            <a:ext cx="6096000" cy="0"/>
          </a:xfrm>
          <a:prstGeom prst="line">
            <a:avLst/>
          </a:prstGeom>
          <a:ln w="1651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[imag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9980" name="WordArt 12"/>
          <p:cNvSpPr>
            <a:spLocks noChangeArrowheads="1" noChangeShapeType="1" noTextEdit="1"/>
          </p:cNvSpPr>
          <p:nvPr/>
        </p:nvSpPr>
        <p:spPr bwMode="auto">
          <a:xfrm>
            <a:off x="4876800" y="27432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Neither</a:t>
            </a:r>
          </a:p>
        </p:txBody>
      </p:sp>
      <p:sp>
        <p:nvSpPr>
          <p:cNvPr id="60420" name="Rectangle 15"/>
          <p:cNvSpPr>
            <a:spLocks noChangeArrowheads="1"/>
          </p:cNvSpPr>
          <p:nvPr/>
        </p:nvSpPr>
        <p:spPr bwMode="auto">
          <a:xfrm>
            <a:off x="152400" y="15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latin typeface="Century Gothic" pitchFamily="34" charset="0"/>
              </a:rPr>
              <a:t>Ex. 4</a:t>
            </a:r>
          </a:p>
        </p:txBody>
      </p:sp>
      <p:sp>
        <p:nvSpPr>
          <p:cNvPr id="6042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>
                <a:latin typeface="Century Gothic" pitchFamily="34" charset="0"/>
              </a:rPr>
              <a:t>Even, Odd or Neither?</a:t>
            </a:r>
          </a:p>
        </p:txBody>
      </p:sp>
      <p:sp>
        <p:nvSpPr>
          <p:cNvPr id="60422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Century Gothic" pitchFamily="34" charset="0"/>
              </a:rPr>
              <a:t>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4713" y="3554413"/>
            <a:ext cx="598487" cy="1169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0" grpId="0" animBg="1"/>
      <p:bldP spid="7" grpId="0"/>
    </p:bldLst>
  </p:timing>
</p:sld>
</file>

<file path=ppt/theme/theme1.xml><?xml version="1.0" encoding="utf-8"?>
<a:theme xmlns:a="http://schemas.openxmlformats.org/drawingml/2006/main" name="4_Default Design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594</Words>
  <Application>Microsoft Office PowerPoint</Application>
  <PresentationFormat>On-screen Show (4:3)</PresentationFormat>
  <Paragraphs>106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4_Default Design</vt:lpstr>
      <vt:lpstr>iRespondGraphMaster</vt:lpstr>
      <vt:lpstr>MathType Equation</vt:lpstr>
      <vt:lpstr>Equation</vt:lpstr>
      <vt:lpstr>Slide 1</vt:lpstr>
      <vt:lpstr>Slide 2</vt:lpstr>
      <vt:lpstr>Slide 3</vt:lpstr>
      <vt:lpstr>Slide 4</vt:lpstr>
      <vt:lpstr>Slide 5</vt:lpstr>
      <vt:lpstr>Ex. 1</vt:lpstr>
      <vt:lpstr>Slide 7</vt:lpstr>
      <vt:lpstr>Ex. 3</vt:lpstr>
      <vt:lpstr>Slide 9</vt:lpstr>
      <vt:lpstr>Slide 10</vt:lpstr>
      <vt:lpstr>Slide 11</vt:lpstr>
      <vt:lpstr>Slide 12</vt:lpstr>
      <vt:lpstr>Slide 13</vt:lpstr>
      <vt:lpstr>Slide 14</vt:lpstr>
      <vt:lpstr>Texting response…</vt:lpstr>
      <vt:lpstr>Slide 16</vt:lpstr>
      <vt:lpstr>Slide 17</vt:lpstr>
      <vt:lpstr>Slide 18</vt:lpstr>
      <vt:lpstr>Skills Check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six segments that pass through every dot in the figure without taking your pencil off the paper.</dc:title>
  <dc:creator>Cobb County School District;Emily Freeman;Spencer Bernstein</dc:creator>
  <cp:lastModifiedBy>Natalie Turbiville</cp:lastModifiedBy>
  <cp:revision>282</cp:revision>
  <dcterms:created xsi:type="dcterms:W3CDTF">2006-08-10T21:39:48Z</dcterms:created>
  <dcterms:modified xsi:type="dcterms:W3CDTF">2013-01-16T18:19:41Z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